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2"/>
  </p:notesMasterIdLst>
  <p:handoutMasterIdLst>
    <p:handoutMasterId r:id="rId13"/>
  </p:handoutMasterIdLst>
  <p:sldIdLst>
    <p:sldId id="256" r:id="rId5"/>
    <p:sldId id="274" r:id="rId6"/>
    <p:sldId id="258" r:id="rId7"/>
    <p:sldId id="259" r:id="rId8"/>
    <p:sldId id="260" r:id="rId9"/>
    <p:sldId id="269" r:id="rId10"/>
    <p:sldId id="273" r:id="rId11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C1F"/>
    <a:srgbClr val="903163"/>
    <a:srgbClr val="E1E1E1"/>
    <a:srgbClr val="AA2C71"/>
    <a:srgbClr val="A62C6F"/>
    <a:srgbClr val="F9E7F1"/>
    <a:srgbClr val="852359"/>
    <a:srgbClr val="969F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2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5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8C2479A1-F579-49A9-B4BC-D027669D95B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826B178-5E85-4DEB-9211-8DE092C6350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4B8934-52F4-426C-A2ED-7A5A6282BAD0}" type="datetime1">
              <a:rPr lang="ru-RU" smtClean="0"/>
              <a:t>28.08.2020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74DD5A1-CDC8-4322-835C-75B848EE603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984B1F5-3F96-49B3-8C9A-B6AAFB92F3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996285-A69B-47DB-BC0C-068C13610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6084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747DA66-B3E3-437B-8FC5-B0E11E6A7170}" type="datetime1">
              <a:rPr lang="ru-RU" noProof="0" smtClean="0"/>
              <a:t>28.08.2020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2E1C88-3939-4832-BAAB-091D6FA96EB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3105004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Удалите этот слайд, когда вы завершите подготовку остальных слайдов.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012E1C88-3939-4832-BAAB-091D6FA96EB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598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2E1C88-3939-4832-BAAB-091D6FA96EB5}" type="slidenum">
              <a:rPr lang="ru-RU" noProof="0" smtClean="0"/>
              <a:t>2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71559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2E1C88-3939-4832-BAAB-091D6FA96EB5}" type="slidenum">
              <a:rPr lang="ru-RU" noProof="0" smtClean="0"/>
              <a:t>3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887661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2E1C88-3939-4832-BAAB-091D6FA96EB5}" type="slidenum">
              <a:rPr lang="ru-RU" noProof="0" smtClean="0"/>
              <a:t>4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06132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2E1C88-3939-4832-BAAB-091D6FA96EB5}" type="slidenum">
              <a:rPr lang="ru-RU" noProof="0" smtClean="0"/>
              <a:t>5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18595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2E1C88-3939-4832-BAAB-091D6FA96EB5}" type="slidenum">
              <a:rPr lang="ru-RU" noProof="0" smtClean="0"/>
              <a:t>6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88553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2E1C88-3939-4832-BAAB-091D6FA96EB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049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/>
          <p:nvPr/>
        </p:nvSpPr>
        <p:spPr bwMode="white">
          <a:xfrm>
            <a:off x="464567" y="3085765"/>
            <a:ext cx="11262866" cy="33048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58000">
                <a:schemeClr val="accent2">
                  <a:lumMod val="75000"/>
                </a:schemeClr>
              </a:gs>
              <a:gs pos="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599226" y="1020431"/>
            <a:ext cx="10993549" cy="1475013"/>
          </a:xfrm>
          <a:effectLst/>
        </p:spPr>
        <p:txBody>
          <a:bodyPr rtlCol="0" anchor="ctr" anchorCtr="0">
            <a:normAutofit/>
          </a:bodyPr>
          <a:lstStyle>
            <a:lvl1pPr algn="ctr">
              <a:defRPr sz="54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0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02820519-4FCA-4CD4-B509-B11A098F3438}" type="datetime8">
              <a:rPr lang="ru-RU" noProof="0" smtClean="0"/>
              <a:t>28.08.2020 8:31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C5C3056E-1632-4A65-A24F-3F10A1450A6E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168848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 8"/>
          <p:cNvSpPr>
            <a:spLocks noChangeAspect="1"/>
          </p:cNvSpPr>
          <p:nvPr/>
        </p:nvSpPr>
        <p:spPr bwMode="white">
          <a:xfrm>
            <a:off x="447817" y="5141973"/>
            <a:ext cx="11298200" cy="1274702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59000">
                <a:schemeClr val="accent1">
                  <a:lumMod val="95000"/>
                  <a:lumOff val="5000"/>
                </a:schemeClr>
              </a:gs>
              <a:gs pos="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rtlCol="0" anchor="ctr"/>
          <a:lstStyle>
            <a:lvl1pPr algn="l">
              <a:defRPr sz="20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rtlCol="0" anchor="t" anchorCtr="0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rtlCol="0"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3D111BD8-AC77-4888-861B-8D89FE92A05D}" type="datetime8">
              <a:rPr lang="ru-RU" noProof="0" smtClean="0"/>
              <a:t>28.08.2020 8:31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C5C3056E-1632-4A65-A24F-3F10A1450A6E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16972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447817" y="599725"/>
            <a:ext cx="11290859" cy="3557252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79219D-F9C5-437E-A37D-E52F9C747077}" type="datetime8">
              <a:rPr lang="ru-RU" noProof="0" smtClean="0"/>
              <a:t>28.08.2020 8:31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5C3056E-1632-4A65-A24F-3F10A1450A6E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69210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3C994CB-2BC6-164B-80D4-304B4CB6D8C3}"/>
              </a:ext>
            </a:extLst>
          </p:cNvPr>
          <p:cNvSpPr>
            <a:spLocks noChangeAspect="1"/>
          </p:cNvSpPr>
          <p:nvPr userDrawn="1"/>
        </p:nvSpPr>
        <p:spPr bwMode="white">
          <a:xfrm>
            <a:off x="445982" y="606554"/>
            <a:ext cx="11300036" cy="1258827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60000">
                <a:schemeClr val="accent1">
                  <a:lumMod val="95000"/>
                  <a:lumOff val="5000"/>
                </a:schemeClr>
              </a:gs>
              <a:gs pos="0">
                <a:schemeClr val="accent1">
                  <a:lumMod val="4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6ABC70-E83A-40EC-8F66-7A466C2B63C1}" type="datetime8">
              <a:rPr lang="ru-RU" noProof="0" smtClean="0"/>
              <a:t>28.08.2020 8:31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 rtlCol="0"/>
          <a:lstStyle/>
          <a:p>
            <a:pPr rtl="0"/>
            <a:fld id="{C5C3056E-1632-4A65-A24F-3F10A1450A6E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Заголовок 1">
            <a:extLst>
              <a:ext uri="{FF2B5EF4-FFF2-40B4-BE49-F238E27FC236}">
                <a16:creationId xmlns:a16="http://schemas.microsoft.com/office/drawing/2014/main" id="{B5BE0FDB-DB48-E242-8A1F-5B06F79B4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 anchor="ctr" anchorCtr="0">
            <a:normAutofit/>
          </a:bodyPr>
          <a:lstStyle>
            <a:lvl1pPr algn="ctr">
              <a:defRPr sz="4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4665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Изображение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spect="1"/>
          </p:cNvSpPr>
          <p:nvPr/>
        </p:nvSpPr>
        <p:spPr>
          <a:xfrm>
            <a:off x="440286" y="614407"/>
            <a:ext cx="5655714" cy="5244392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65000">
                <a:schemeClr val="accent1">
                  <a:lumMod val="95000"/>
                  <a:lumOff val="5000"/>
                </a:schemeClr>
              </a:gs>
              <a:gs pos="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295292" y="773724"/>
            <a:ext cx="5315516" cy="4958862"/>
          </a:xfrm>
        </p:spPr>
        <p:txBody>
          <a:bodyPr rtlCol="0" anchor="ctr" anchorCtr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773724"/>
            <a:ext cx="5388785" cy="495886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9D7B237-23E7-457C-8167-3AFBD3D561B6}" type="datetime8">
              <a:rPr lang="ru-RU" noProof="0" smtClean="0"/>
              <a:t>28.08.2020 8:31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 rtlCol="0"/>
          <a:lstStyle/>
          <a:p>
            <a:pPr rtl="0"/>
            <a:fld id="{C5C3056E-1632-4A65-A24F-3F10A1450A6E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37820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/>
          <p:cNvSpPr>
            <a:spLocks noChangeAspect="1"/>
          </p:cNvSpPr>
          <p:nvPr/>
        </p:nvSpPr>
        <p:spPr bwMode="white">
          <a:xfrm>
            <a:off x="447817" y="5141974"/>
            <a:ext cx="11290860" cy="1258827"/>
          </a:xfrm>
          <a:prstGeom prst="rect">
            <a:avLst/>
          </a:prstGeom>
          <a:gradFill flip="none" rotWithShape="1">
            <a:gsLst>
              <a:gs pos="100000">
                <a:srgbClr val="903163"/>
              </a:gs>
              <a:gs pos="60000">
                <a:schemeClr val="accent1">
                  <a:lumMod val="95000"/>
                  <a:lumOff val="5000"/>
                </a:schemeClr>
              </a:gs>
              <a:gs pos="1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rtlCol="0"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EA8814AC-2270-4838-988B-68D8EBE782EB}" type="datetime8">
              <a:rPr lang="ru-RU" noProof="0" smtClean="0"/>
              <a:t>28.08.2020 8:31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C5C3056E-1632-4A65-A24F-3F10A1450A6E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9244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/>
          <p:cNvSpPr>
            <a:spLocks noChangeAspect="1"/>
          </p:cNvSpPr>
          <p:nvPr/>
        </p:nvSpPr>
        <p:spPr bwMode="white">
          <a:xfrm>
            <a:off x="445982" y="606554"/>
            <a:ext cx="11300036" cy="1258827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60000">
                <a:schemeClr val="accent1">
                  <a:lumMod val="95000"/>
                  <a:lumOff val="5000"/>
                </a:schemeClr>
              </a:gs>
              <a:gs pos="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 anchor="ctr" anchorCtr="0">
            <a:normAutofit/>
          </a:bodyPr>
          <a:lstStyle>
            <a:lvl1pPr algn="ctr">
              <a:defRPr sz="4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8ED8D8D-D04B-4B69-9788-069BAA51E881}" type="datetime8">
              <a:rPr lang="ru-RU" noProof="0" smtClean="0"/>
              <a:t>28.08.2020 8:31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5C3056E-1632-4A65-A24F-3F10A1450A6E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36966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 3 столбц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 10"/>
          <p:cNvSpPr>
            <a:spLocks noChangeAspect="1"/>
          </p:cNvSpPr>
          <p:nvPr/>
        </p:nvSpPr>
        <p:spPr bwMode="white">
          <a:xfrm>
            <a:off x="445982" y="606554"/>
            <a:ext cx="11300036" cy="1258827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60000">
                <a:schemeClr val="accent1">
                  <a:lumMod val="95000"/>
                  <a:lumOff val="5000"/>
                </a:schemeClr>
              </a:gs>
              <a:gs pos="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Заголовок 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 anchor="ctr" anchorCtr="0">
            <a:normAutofit/>
          </a:bodyPr>
          <a:lstStyle>
            <a:lvl1pPr algn="ctr">
              <a:defRPr sz="4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677396" y="2023139"/>
            <a:ext cx="3198328" cy="536005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581194" y="2714624"/>
            <a:ext cx="3378403" cy="3194051"/>
          </a:xfrm>
        </p:spPr>
        <p:txBody>
          <a:bodyPr rtlCol="0"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pPr rtl="0"/>
            <a:fld id="{CFF97B57-F5C4-4836-A8F1-DEDF1BA38BE0}" type="datetime8">
              <a:rPr lang="ru-RU" noProof="0" smtClean="0"/>
              <a:t>28.08.2020 8:31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 rtlCol="0"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23" name="Объект 3">
            <a:extLst>
              <a:ext uri="{FF2B5EF4-FFF2-40B4-BE49-F238E27FC236}">
                <a16:creationId xmlns:a16="http://schemas.microsoft.com/office/drawing/2014/main" id="{6D289ABA-BA71-41AF-AA30-58CB8F426F6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45430" y="2714624"/>
            <a:ext cx="3378403" cy="3194051"/>
          </a:xfrm>
        </p:spPr>
        <p:txBody>
          <a:bodyPr rtlCol="0"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pPr rtl="0"/>
            <a:fld id="{C5C3056E-1632-4A65-A24F-3F10A1450A6E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2" name="Объект 3">
            <a:extLst>
              <a:ext uri="{FF2B5EF4-FFF2-40B4-BE49-F238E27FC236}">
                <a16:creationId xmlns:a16="http://schemas.microsoft.com/office/drawing/2014/main" id="{C06DFC81-3912-4844-B25C-E1D7CBCD80A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0414" y="2714624"/>
            <a:ext cx="3378403" cy="3194051"/>
          </a:xfrm>
        </p:spPr>
        <p:txBody>
          <a:bodyPr rtlCol="0"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24" name="Текст 2">
            <a:extLst>
              <a:ext uri="{FF2B5EF4-FFF2-40B4-BE49-F238E27FC236}">
                <a16:creationId xmlns:a16="http://schemas.microsoft.com/office/drawing/2014/main" id="{11556C46-FD2A-4916-B30C-DB066CAEA471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241852" y="2023139"/>
            <a:ext cx="3198328" cy="536005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E2328988-0888-4C1A-8F73-17D455B6F8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4180115" y="2714625"/>
            <a:ext cx="0" cy="319405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D81892BA-72AB-4029-BF58-4D6F90C436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7962123" y="2714625"/>
            <a:ext cx="0" cy="319405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1" name="Текст 2">
            <a:extLst>
              <a:ext uri="{FF2B5EF4-FFF2-40B4-BE49-F238E27FC236}">
                <a16:creationId xmlns:a16="http://schemas.microsoft.com/office/drawing/2014/main" id="{8E232301-6803-418F-8637-ABBAC64416D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496836" y="2023139"/>
            <a:ext cx="3198328" cy="536005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71190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 10"/>
          <p:cNvSpPr>
            <a:spLocks noChangeAspect="1"/>
          </p:cNvSpPr>
          <p:nvPr/>
        </p:nvSpPr>
        <p:spPr bwMode="white">
          <a:xfrm>
            <a:off x="445982" y="606554"/>
            <a:ext cx="11300036" cy="1258827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60000">
                <a:schemeClr val="accent1">
                  <a:lumMod val="95000"/>
                  <a:lumOff val="5000"/>
                </a:schemeClr>
              </a:gs>
              <a:gs pos="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Заголовок 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 anchor="ctr" anchorCtr="0">
            <a:normAutofit/>
          </a:bodyPr>
          <a:lstStyle>
            <a:lvl1pPr algn="ctr">
              <a:defRPr sz="4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581193" y="2250892"/>
            <a:ext cx="5393102" cy="536005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rtlCol="0"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217707" y="2250892"/>
            <a:ext cx="5393102" cy="553373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rtlCol="0"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pPr rtl="0"/>
            <a:fld id="{C46ED3AB-5B27-4BD0-8843-22DC8B1400D7}" type="datetime8">
              <a:rPr lang="ru-RU" noProof="0" smtClean="0"/>
              <a:t>28.08.2020 8:31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pPr rtl="0"/>
            <a:fld id="{C5C3056E-1632-4A65-A24F-3F10A1450A6E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16690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>
            <a:spLocks noChangeAspect="1"/>
          </p:cNvSpPr>
          <p:nvPr/>
        </p:nvSpPr>
        <p:spPr bwMode="white">
          <a:xfrm>
            <a:off x="440683" y="606554"/>
            <a:ext cx="11300036" cy="1258827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60000">
                <a:schemeClr val="accent1">
                  <a:lumMod val="95000"/>
                  <a:lumOff val="5000"/>
                </a:schemeClr>
              </a:gs>
              <a:gs pos="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94C4D89-0DC8-477F-8F68-26657ECE25D1}" type="datetime8">
              <a:rPr lang="ru-RU" noProof="0" smtClean="0"/>
              <a:t>28.08.2020 8:31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5C3056E-1632-4A65-A24F-3F10A1450A6E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Заголовок 1">
            <a:extLst>
              <a:ext uri="{FF2B5EF4-FFF2-40B4-BE49-F238E27FC236}">
                <a16:creationId xmlns:a16="http://schemas.microsoft.com/office/drawing/2014/main" id="{5CEC16FA-81A4-6F41-9FCE-6262A4533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 anchor="ctr" anchorCtr="0">
            <a:normAutofit/>
          </a:bodyPr>
          <a:lstStyle>
            <a:lvl1pPr algn="ctr">
              <a:defRPr sz="4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545445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pPr rtl="0"/>
            <a:fld id="{358E66DC-3648-46F0-856B-14A3437EA7C3}" type="datetime8">
              <a:rPr lang="ru-RU" noProof="0" smtClean="0"/>
              <a:t>28.08.2020 8:31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pPr rtl="0"/>
            <a:fld id="{C5C3056E-1632-4A65-A24F-3F10A1450A6E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FBB0525-CFF9-4A39-B5EA-579253994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85869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gradFill flip="none"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rtl="0"/>
            <a:fld id="{8D9912C3-7888-4E08-83DA-AB1313639487}" type="datetime8">
              <a:rPr lang="ru-RU" noProof="0" smtClean="0"/>
              <a:t>28.08.2020 8:31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rtl="0"/>
            <a:fld id="{C5C3056E-1632-4A65-A24F-3F10A1450A6E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 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Прямоугольник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Прямоугольник 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70731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73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100000">
              <a:schemeClr val="accent4">
                <a:lumMod val="60000"/>
                <a:lumOff val="40000"/>
              </a:schemeClr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E9EA0F-FD88-464F-99D9-0E151D11E7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675" y="965199"/>
            <a:ext cx="11243732" cy="1750010"/>
          </a:xfrm>
        </p:spPr>
        <p:txBody>
          <a:bodyPr rtlCol="0" anchor="ctr">
            <a:noAutofit/>
          </a:bodyPr>
          <a:lstStyle/>
          <a:p>
            <a:r>
              <a:rPr lang="ru-RU" sz="4400" dirty="0"/>
              <a:t/>
            </a:r>
            <a:br>
              <a:rPr lang="ru-RU" sz="4400" dirty="0"/>
            </a:br>
            <a:r>
              <a:rPr lang="ru-RU" sz="4400" b="1" dirty="0" smtClean="0"/>
              <a:t>«адаптация </a:t>
            </a:r>
            <a:r>
              <a:rPr lang="ru-RU" sz="4400" b="1" dirty="0"/>
              <a:t>учащихся к учебному процессу после </a:t>
            </a:r>
            <a:r>
              <a:rPr lang="ru-RU" sz="4400" b="1" dirty="0" smtClean="0"/>
              <a:t>долгого перерыва»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8060378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Графический объект 3" descr="Преподаватель">
            <a:extLst>
              <a:ext uri="{FF2B5EF4-FFF2-40B4-BE49-F238E27FC236}">
                <a16:creationId xmlns:a16="http://schemas.microsoft.com/office/drawing/2014/main" id="{5614277E-CACC-4F9D-8C27-FB73FCBFB4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13925" y="633056"/>
            <a:ext cx="1152000" cy="1152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D5B13C35-702B-4BCE-824F-AAADB3090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400" dirty="0"/>
              <a:t>Дети оказались запертыми в квартире. Часто семьи </a:t>
            </a:r>
            <a:r>
              <a:rPr lang="ru-RU" sz="2400" dirty="0" smtClean="0"/>
              <a:t>были неготовыми  </a:t>
            </a:r>
            <a:r>
              <a:rPr lang="ru-RU" sz="2400" dirty="0"/>
              <a:t>к этому.</a:t>
            </a:r>
          </a:p>
          <a:p>
            <a:pPr marL="342900" indent="-342900" rtl="0">
              <a:buFont typeface="+mj-lt"/>
              <a:buAutoNum type="arabicPeriod"/>
            </a:pPr>
            <a:r>
              <a:rPr lang="ru-RU" sz="2400" dirty="0" smtClean="0"/>
              <a:t>Стрессовая ситуация от того, что пришлось переключаться на Д.О. Многое пришлось детям изучать самостоятельно.</a:t>
            </a:r>
          </a:p>
          <a:p>
            <a:pPr marL="342900" indent="-342900" rtl="0">
              <a:buFont typeface="+mj-lt"/>
              <a:buAutoNum type="arabicPeriod"/>
            </a:pPr>
            <a:r>
              <a:rPr lang="ru-RU" sz="2400" dirty="0" smtClean="0"/>
              <a:t>Ставились завышенные оценки, следовательно у кого-то из учеников снизилась мотивация.</a:t>
            </a:r>
          </a:p>
          <a:p>
            <a:pPr marL="342900" indent="-342900" rtl="0">
              <a:buFont typeface="+mj-lt"/>
              <a:buAutoNum type="arabicPeriod"/>
            </a:pPr>
            <a:r>
              <a:rPr lang="ru-RU" sz="2400" dirty="0" smtClean="0"/>
              <a:t>Ограничение в живом общении с одноклассниками и друзьями.</a:t>
            </a:r>
          </a:p>
          <a:p>
            <a:pPr marL="342900" indent="-342900" rtl="0">
              <a:buFont typeface="+mj-lt"/>
              <a:buAutoNum type="arabicPeriod"/>
            </a:pPr>
            <a:endParaRPr lang="ru-RU" sz="2400" dirty="0" smtClean="0"/>
          </a:p>
          <a:p>
            <a:pPr marL="342900" indent="-342900" rtl="0">
              <a:buFont typeface="+mj-lt"/>
              <a:buAutoNum type="arabicPeriod"/>
            </a:pPr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93C0E1-1796-41B4-AF64-2A823C4C8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r>
              <a:rPr lang="ru-RU" b="1" dirty="0" smtClean="0"/>
              <a:t>Что происходило с детьми во время карантина?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592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Графический объект 3" descr="Преподаватель">
            <a:extLst>
              <a:ext uri="{FF2B5EF4-FFF2-40B4-BE49-F238E27FC236}">
                <a16:creationId xmlns:a16="http://schemas.microsoft.com/office/drawing/2014/main" id="{5614277E-CACC-4F9D-8C27-FB73FCBFB4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13925" y="633056"/>
            <a:ext cx="1152000" cy="1152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D5B13C35-702B-4BCE-824F-AAADB3090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r>
              <a:rPr lang="ru-RU" sz="2800" b="1" dirty="0" smtClean="0"/>
              <a:t>1</a:t>
            </a:r>
            <a:r>
              <a:rPr lang="ru-RU" sz="2800" b="1" dirty="0"/>
              <a:t>. Учебные занятия следует начать с повторения изученного материала.</a:t>
            </a:r>
            <a:endParaRPr lang="ru-RU" sz="2800" dirty="0"/>
          </a:p>
          <a:p>
            <a:r>
              <a:rPr lang="ru-RU" sz="2800" b="1" dirty="0" smtClean="0"/>
              <a:t>2</a:t>
            </a:r>
            <a:r>
              <a:rPr lang="ru-RU" sz="2800" b="1" dirty="0"/>
              <a:t>. Учебный материал нужно подавать </a:t>
            </a:r>
            <a:r>
              <a:rPr lang="ru-RU" sz="2800" b="1" dirty="0" smtClean="0"/>
              <a:t>постепенно</a:t>
            </a:r>
          </a:p>
          <a:p>
            <a:r>
              <a:rPr lang="ru-RU" sz="2800" b="1" dirty="0" smtClean="0"/>
              <a:t>3</a:t>
            </a:r>
            <a:r>
              <a:rPr lang="ru-RU" sz="2800" b="1" dirty="0"/>
              <a:t>. Желательно использование нетрадиционных подходов, активных методов в обучении. </a:t>
            </a:r>
            <a:endParaRPr lang="ru-RU" sz="2800" dirty="0"/>
          </a:p>
          <a:p>
            <a:r>
              <a:rPr lang="ru-RU" sz="2800" b="1" dirty="0" smtClean="0"/>
              <a:t>4.Смена </a:t>
            </a:r>
            <a:r>
              <a:rPr lang="ru-RU" sz="2800" b="1" dirty="0"/>
              <a:t>деятельности на уроке.</a:t>
            </a:r>
            <a:endParaRPr lang="ru-RU" sz="2800" dirty="0"/>
          </a:p>
          <a:p>
            <a:r>
              <a:rPr lang="ru-RU" sz="2800" b="1" dirty="0" smtClean="0"/>
              <a:t>5</a:t>
            </a:r>
            <a:r>
              <a:rPr lang="ru-RU" sz="2800" b="1" dirty="0"/>
              <a:t>. Использование на уроке методов эмоционально - физической разгрузки.</a:t>
            </a:r>
            <a:endParaRPr lang="ru-RU" sz="2800" dirty="0"/>
          </a:p>
          <a:p>
            <a:pPr marL="0" indent="0" rtl="0">
              <a:buNone/>
            </a:pPr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93C0E1-1796-41B4-AF64-2A823C4C8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ru-RU" b="1" dirty="0"/>
              <a:t>Рекомендации педагогам: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803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FA4435-3751-4780-9A9B-F91171E79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292" y="773724"/>
            <a:ext cx="5315516" cy="4958862"/>
          </a:xfrm>
        </p:spPr>
        <p:txBody>
          <a:bodyPr rtlCol="0">
            <a:normAutofit fontScale="90000"/>
          </a:bodyPr>
          <a:lstStyle/>
          <a:p>
            <a:r>
              <a:rPr lang="ru-RU" sz="3600" b="1" u="sng" dirty="0"/>
              <a:t>Советы родителям: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1. Режим дня – основа успешной адаптации</a:t>
            </a:r>
            <a:r>
              <a:rPr lang="ru-RU" b="1" dirty="0" smtClean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2. Ситуация успеха – двигатель учебного процесса.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3</a:t>
            </a:r>
            <a:r>
              <a:rPr lang="ru-RU" b="1" dirty="0"/>
              <a:t>. Любовь и забота о ребенке – лучший антидепрессант.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>
              <a:latin typeface="+mn-lt"/>
            </a:endParaRPr>
          </a:p>
        </p:txBody>
      </p:sp>
      <p:pic>
        <p:nvPicPr>
          <p:cNvPr id="6" name="Графический объект 5" descr="Лампочка">
            <a:extLst>
              <a:ext uri="{FF2B5EF4-FFF2-40B4-BE49-F238E27FC236}">
                <a16:creationId xmlns:a16="http://schemas.microsoft.com/office/drawing/2014/main" id="{E9661DC4-D526-4678-A1C8-58A8BEB68D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866900" y="1939155"/>
            <a:ext cx="2628000" cy="26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51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6EBE25F-EA7E-41D8-8362-014D6953C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r>
              <a:rPr lang="ru-RU" sz="3200" b="1" dirty="0"/>
              <a:t>Главная цель</a:t>
            </a:r>
            <a:r>
              <a:rPr lang="ru-RU" sz="3200" dirty="0"/>
              <a:t>, к которой должны стремиться и родители, и педагоги на данном этапе – не зародить в душе ребенка негативное отношение к школе, а сделать всё возможное, чтобы ребёнок как можно быстрее адаптировался к учёбе после каникул и настроился на продуктивную рабочую атмосферу.</a:t>
            </a:r>
          </a:p>
          <a:p>
            <a:pPr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4E7AA8-036D-4F28-96BA-A52B66A33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pic>
        <p:nvPicPr>
          <p:cNvPr id="5" name="Графический объект 4" descr="Контрольный список">
            <a:extLst>
              <a:ext uri="{FF2B5EF4-FFF2-40B4-BE49-F238E27FC236}">
                <a16:creationId xmlns:a16="http://schemas.microsoft.com/office/drawing/2014/main" id="{DEF978AA-586E-4790-8E74-51E8F5CE42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81192" y="75185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08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6EBE25F-EA7E-41D8-8362-014D6953C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854927"/>
            <a:ext cx="11029615" cy="4898570"/>
          </a:xfrm>
        </p:spPr>
        <p:txBody>
          <a:bodyPr rtlCol="0">
            <a:noAutofit/>
          </a:bodyPr>
          <a:lstStyle/>
          <a:p>
            <a:r>
              <a:rPr lang="ru-RU" sz="2800" dirty="0"/>
              <a:t>1. Удовлетворенность ребенка процессом обучения. </a:t>
            </a:r>
            <a:endParaRPr lang="ru-RU" sz="2800" dirty="0" smtClean="0"/>
          </a:p>
          <a:p>
            <a:r>
              <a:rPr lang="ru-RU" sz="2800" dirty="0" smtClean="0"/>
              <a:t>2</a:t>
            </a:r>
            <a:r>
              <a:rPr lang="ru-RU" sz="2800" dirty="0"/>
              <a:t>. Ребенок достаточно легко справляется с программой.</a:t>
            </a:r>
          </a:p>
          <a:p>
            <a:r>
              <a:rPr lang="ru-RU" sz="2800" dirty="0"/>
              <a:t>3. Уверенность в успехе. «У меня все получится!» </a:t>
            </a:r>
          </a:p>
          <a:p>
            <a:r>
              <a:rPr lang="ru-RU" sz="2800" dirty="0"/>
              <a:t>4. Признак успешной адаптации - это степень самостоятельности ребенка при выполнении им учебных заданий, готовность прибегнуть к помощи взрослого лишь после попыток выполнить задание самому. </a:t>
            </a:r>
          </a:p>
          <a:p>
            <a:r>
              <a:rPr lang="ru-RU" sz="2800" dirty="0"/>
              <a:t>5.Самым важным признаком того, что ребенок полностью освоился в школьной среде, является его удовлетворенность межличностными отношениями - с одноклассниками и учителем.</a:t>
            </a:r>
          </a:p>
          <a:p>
            <a:pPr rtl="0"/>
            <a:endParaRPr lang="ru-RU" sz="20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4E7AA8-036D-4F28-96BA-A52B66A33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r>
              <a:rPr lang="ru-RU" b="1" dirty="0"/>
              <a:t>Каковы признаки успешной адаптации?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Графический объект 4" descr="Контрольный список">
            <a:extLst>
              <a:ext uri="{FF2B5EF4-FFF2-40B4-BE49-F238E27FC236}">
                <a16:creationId xmlns:a16="http://schemas.microsoft.com/office/drawing/2014/main" id="{DEF978AA-586E-4790-8E74-51E8F5CE42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81192" y="75185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3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FA4435-3751-4780-9A9B-F91171E79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292" y="773724"/>
            <a:ext cx="5315516" cy="4958862"/>
          </a:xfrm>
        </p:spPr>
        <p:txBody>
          <a:bodyPr rtlCol="0">
            <a:normAutofit/>
          </a:bodyPr>
          <a:lstStyle/>
          <a:p>
            <a:r>
              <a:rPr lang="ru-RU" sz="4000" dirty="0" smtClean="0"/>
              <a:t>Спасибо за внимание!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Материал подготовила и представила </a:t>
            </a:r>
            <a:br>
              <a:rPr lang="ru-RU" sz="2000" dirty="0" smtClean="0"/>
            </a:br>
            <a:r>
              <a:rPr lang="ru-RU" sz="2000" dirty="0" smtClean="0"/>
              <a:t>педагог-психолог Сагдеева Э.И.</a:t>
            </a:r>
            <a:endParaRPr lang="ru-RU" sz="2000" dirty="0">
              <a:latin typeface="+mn-lt"/>
            </a:endParaRPr>
          </a:p>
        </p:txBody>
      </p:sp>
      <p:pic>
        <p:nvPicPr>
          <p:cNvPr id="6" name="Графический объект 5" descr="Лампочка">
            <a:extLst>
              <a:ext uri="{FF2B5EF4-FFF2-40B4-BE49-F238E27FC236}">
                <a16:creationId xmlns:a16="http://schemas.microsoft.com/office/drawing/2014/main" id="{E9661DC4-D526-4678-A1C8-58A8BEB68D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866900" y="1939155"/>
            <a:ext cx="2628000" cy="26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39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ивиденд">
  <a:themeElements>
    <a:clrScheme name="Custom 11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Custom 2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8010_TF00315753" id="{631149A1-011A-45E4-9F57-2335CCF887A7}" vid="{5B467B52-6233-434E-AB57-8B3ADBE0F66F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53253B1-1887-43EF-BBA6-7E1941C427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658AF07-9E42-47AF-83DF-C9E8FADF71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FC4EF74-2977-4065-95FE-55F8E4B639D4}">
  <ds:schemaRefs>
    <ds:schemaRef ds:uri="http://purl.org/dc/terms/"/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fb0879af-3eba-417a-a55a-ffe6dcd6ca77"/>
    <ds:schemaRef ds:uri="http://schemas.openxmlformats.org/package/2006/metadata/core-properties"/>
    <ds:schemaRef ds:uri="http://schemas.microsoft.com/office/infopath/2007/PartnerControls"/>
    <ds:schemaRef ds:uri="6dc4bcd6-49db-4c07-9060-8acfc67cef9f"/>
    <ds:schemaRef ds:uri="http://schemas.microsoft.com/sharepoint/v3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правил совместной работы на занятии</Template>
  <TotalTime>0</TotalTime>
  <Words>266</Words>
  <Application>Microsoft Office PowerPoint</Application>
  <PresentationFormat>Широкоэкранный</PresentationFormat>
  <Paragraphs>29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Calibri</vt:lpstr>
      <vt:lpstr>Candara</vt:lpstr>
      <vt:lpstr>Wingdings 2</vt:lpstr>
      <vt:lpstr>Дивиденд</vt:lpstr>
      <vt:lpstr> «адаптация учащихся к учебному процессу после долгого перерыва»</vt:lpstr>
      <vt:lpstr>Что происходило с детьми во время карантина?</vt:lpstr>
      <vt:lpstr>Рекомендации педагогам:</vt:lpstr>
      <vt:lpstr>Советы родителям: 1. Режим дня – основа успешной адаптации. 2. Ситуация успеха – двигатель учебного процесса. 3. Любовь и забота о ребенке – лучший антидепрессант.    </vt:lpstr>
      <vt:lpstr>Презентация PowerPoint</vt:lpstr>
      <vt:lpstr>Каковы признаки успешной адаптации?  </vt:lpstr>
      <vt:lpstr>Спасибо за внимание!        Материал подготовила и представила  педагог-психолог Сагдеева Э.И.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2020-08-23T15:01:50Z</dcterms:created>
  <dcterms:modified xsi:type="dcterms:W3CDTF">2020-08-28T05:40:44Z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